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3" r:id="rId2"/>
    <p:sldId id="280" r:id="rId3"/>
    <p:sldId id="311" r:id="rId4"/>
    <p:sldId id="303" r:id="rId5"/>
    <p:sldId id="318" r:id="rId6"/>
    <p:sldId id="316" r:id="rId7"/>
    <p:sldId id="319" r:id="rId8"/>
    <p:sldId id="308" r:id="rId9"/>
    <p:sldId id="306" r:id="rId10"/>
    <p:sldId id="314" r:id="rId11"/>
    <p:sldId id="304" r:id="rId12"/>
    <p:sldId id="315" r:id="rId13"/>
    <p:sldId id="321" r:id="rId14"/>
    <p:sldId id="320" r:id="rId15"/>
    <p:sldId id="325" r:id="rId16"/>
    <p:sldId id="323" r:id="rId17"/>
    <p:sldId id="326" r:id="rId18"/>
    <p:sldId id="312" r:id="rId19"/>
    <p:sldId id="324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457" autoAdjust="0"/>
  </p:normalViewPr>
  <p:slideViewPr>
    <p:cSldViewPr snapToGrid="0">
      <p:cViewPr>
        <p:scale>
          <a:sx n="66" d="100"/>
          <a:sy n="66" d="100"/>
        </p:scale>
        <p:origin x="1253" y="25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media/hdphoto1.wdp>
</file>

<file path=ppt/media/image1.jpeg>
</file>

<file path=ppt/media/image10.png>
</file>

<file path=ppt/media/image11.wmf>
</file>

<file path=ppt/media/image12.png>
</file>

<file path=ppt/media/image13.wm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wmf>
</file>

<file path=ppt/media/image6.png>
</file>

<file path=ppt/media/image7.wmf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C02DA-D499-4F04-93A2-17F2B2200ABD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D2F91-B2B2-441A-9EAA-99B1521CAD6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893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5046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9366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1915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482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7206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79174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6D2F91-B2B2-441A-9EAA-99B1521CAD61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4549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0363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B58C4-E49E-4305-B175-43E425279575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2217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057DB-D0B6-47CC-845F-243F2CA2D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C08AB9-0C36-4DE4-8400-B76763D85A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0304D-D068-4288-832C-02B790615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BDDCC-FD44-4469-8C73-146FE3430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7EC1A-E0F2-4FB9-8EEE-755F41705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4486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957F9-8447-4718-8275-0529F8B37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793DD-6534-42D0-A8F8-478210335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BF2F3-6689-4BF7-B542-62742394B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0103B-82CF-4B8A-9DC8-1B89237F2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8533A-DEFA-4639-B456-E256066A1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1356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919D0-9207-4D1F-8AC7-B39682BE9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098783-86EE-47B6-A9F9-250641A99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7E181-1735-4001-BBF1-9001DFE0B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EF38C-51FE-458B-82B5-56C3F6D5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38EAA-AB3F-4BA1-A633-83C1E3BD0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33202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CED42A2C-D18D-48AB-9832-DBBDB6CA23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265691"/>
            <a:ext cx="4864650" cy="15403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33">
                <a:solidFill>
                  <a:schemeClr val="bg1"/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1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defTabSz="622066">
              <a:defRPr/>
            </a:pPr>
            <a:fld id="{DAC15A13-3B68-4CA3-82C6-67D8A14EAE98}" type="slidenum">
              <a:rPr lang="it-IT" sz="952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defTabSz="622066">
                <a:defRPr/>
              </a:pPr>
              <a:t>‹#›</a:t>
            </a:fld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magine 8" descr="Immagine che contiene disegnando, luce&#10;&#10;Descrizione generata automaticamente">
            <a:extLst>
              <a:ext uri="{FF2B5EF4-FFF2-40B4-BE49-F238E27FC236}">
                <a16:creationId xmlns:a16="http://schemas.microsoft.com/office/drawing/2014/main" id="{250206DD-FDE3-4407-AA2A-25A8320846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4719" y="3040772"/>
            <a:ext cx="3958153" cy="1296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12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olo e contenuto compl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5CCB2746-0BA9-4AE4-9820-E3B0A9B9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52112" y="1"/>
            <a:ext cx="3839888" cy="7260809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99E5A5F5-CBCB-44F7-8188-EF5EB03B50EF}"/>
              </a:ext>
            </a:extLst>
          </p:cNvPr>
          <p:cNvSpPr/>
          <p:nvPr userDrawn="1"/>
        </p:nvSpPr>
        <p:spPr>
          <a:xfrm>
            <a:off x="0" y="6669158"/>
            <a:ext cx="12192000" cy="188843"/>
          </a:xfrm>
          <a:prstGeom prst="rect">
            <a:avLst/>
          </a:prstGeom>
          <a:gradFill flip="none" rotWithShape="1">
            <a:gsLst>
              <a:gs pos="0">
                <a:srgbClr val="4DD952"/>
              </a:gs>
              <a:gs pos="100000">
                <a:srgbClr val="21429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1" cy="53789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49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395213"/>
            <a:ext cx="10515601" cy="452408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33"/>
            </a:lvl1pPr>
            <a:lvl2pPr>
              <a:lnSpc>
                <a:spcPct val="100000"/>
              </a:lnSpc>
              <a:defRPr sz="1497"/>
            </a:lvl2pPr>
            <a:lvl3pPr>
              <a:lnSpc>
                <a:spcPct val="100000"/>
              </a:lnSpc>
              <a:defRPr sz="1429"/>
            </a:lvl3pPr>
            <a:lvl4pPr>
              <a:lnSpc>
                <a:spcPct val="100000"/>
              </a:lnSpc>
              <a:defRPr sz="1225"/>
            </a:lvl4pPr>
            <a:lvl5pPr>
              <a:lnSpc>
                <a:spcPct val="100000"/>
              </a:lnSpc>
              <a:defRPr sz="1225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2" y="6597160"/>
            <a:ext cx="4114799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32721" y="6597160"/>
            <a:ext cx="2743200" cy="365125"/>
          </a:xfrm>
        </p:spPr>
        <p:txBody>
          <a:bodyPr/>
          <a:lstStyle>
            <a:lvl1pPr>
              <a:defRPr sz="952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AC15A13-3B68-4CA3-82C6-67D8A14EAE98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8D8EA98-AAC6-4109-B97C-D7EA442356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199" y="938707"/>
            <a:ext cx="10515599" cy="41195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633" b="1">
                <a:solidFill>
                  <a:schemeClr val="bg2">
                    <a:lumMod val="25000"/>
                  </a:schemeClr>
                </a:solidFill>
                <a:latin typeface="Arial Black" panose="020B0A04020102020204" pitchFamily="34" charset="0"/>
              </a:defRPr>
            </a:lvl1pPr>
            <a:lvl2pPr marL="457156" indent="0">
              <a:buNone/>
              <a:defRPr sz="2000" b="1"/>
            </a:lvl2pPr>
            <a:lvl3pPr marL="914314" indent="0">
              <a:buNone/>
              <a:defRPr sz="1800" b="1"/>
            </a:lvl3pPr>
            <a:lvl4pPr marL="1371470" indent="0">
              <a:buNone/>
              <a:defRPr sz="1600" b="1"/>
            </a:lvl4pPr>
            <a:lvl5pPr marL="1828626" indent="0">
              <a:buNone/>
              <a:defRPr sz="1600" b="1"/>
            </a:lvl5pPr>
            <a:lvl6pPr marL="2285782" indent="0">
              <a:buNone/>
              <a:defRPr sz="1600" b="1"/>
            </a:lvl6pPr>
            <a:lvl7pPr marL="2742940" indent="0">
              <a:buNone/>
              <a:defRPr sz="1600" b="1"/>
            </a:lvl7pPr>
            <a:lvl8pPr marL="3200096" indent="0">
              <a:buNone/>
              <a:defRPr sz="1600" b="1"/>
            </a:lvl8pPr>
            <a:lvl9pPr marL="3657252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pic>
        <p:nvPicPr>
          <p:cNvPr id="9" name="Immagine 8" descr="Immagine che contiene orologio, segnale&#10;&#10;Descrizione generata automaticamente">
            <a:extLst>
              <a:ext uri="{FF2B5EF4-FFF2-40B4-BE49-F238E27FC236}">
                <a16:creationId xmlns:a16="http://schemas.microsoft.com/office/drawing/2014/main" id="{85B7953F-4257-4218-9EE5-6EFC8E99AE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583" y="5963844"/>
            <a:ext cx="2011278" cy="66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9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8184A-659B-4816-9618-612D8817A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936BE-D926-4365-8246-390D496F2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FD76F-798D-4C52-8EE7-DB595BEEA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D7653-31E1-46AC-BC8F-5F8C0F42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01F38-0BA0-4C6E-85B0-4CE160FDB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2678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9B708-AA08-44B9-840F-B7262F3A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3C6F7-A82F-45B8-9680-39E419E66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4B968-060C-4F80-BC49-794BBB864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9B4A0-8EA7-4C6B-9758-753E323FC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E7059-4943-427F-B079-28C952AA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207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6B617-D294-4199-B9BD-EC001335A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E9CC7-E26F-4A21-8D6A-296CBAAAE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020D7-C0D5-4056-BAE9-A59D66993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2FB727-E2F4-4D31-AD84-715A0AD7A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CB5A3B-2DFD-4C3E-B144-044934A3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2300F-AACA-4D9D-A4A8-5D6C67C9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1480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046EB-C37B-4927-B352-B99BEFC3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4E764-0F2F-45E5-86AD-888DB195F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52BCA9-5F2B-4B0E-B997-90A62B571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5A826E-0D55-43F2-9B3B-B67E166CB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B282DF-978E-4601-9733-22E1717BD8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38ABA1-2357-4D98-A7B6-F577F0F87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614457-3A92-4FAD-88F7-1254CF66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894C5C-EA7D-4AF5-95D4-0F1ED1ADB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95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2746D-2753-4024-9919-8BE2F2C6B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6CBE00-8537-4487-87C7-7F8F26AD3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1C8FE3-DAAD-48F5-A029-4EC0A54E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29C8E0-D523-4DF3-BC92-FCC9FC6FB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461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47A79B-58F9-4A4F-9763-0CF7DC041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B2C1B3-5AD2-4E88-81B2-1151BC8FD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B9063B-0872-4E53-AA76-7CDE606A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27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CB68-1D69-4968-AA53-C27627310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FAE5C-4E2C-4E91-BCCD-BD58CCB21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0BAF3B-3E0B-4CF0-B655-70314AC22E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4DBB24-321D-4A58-91F0-43C996F9A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5EA89B-CE72-4B7A-A423-2D2B43BE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C67BB-EAD4-4EC9-B42C-4D94A961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2424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1FFAF-9465-4229-9C84-D5DE2CB7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F3E22B-CF61-499F-AFE2-6F4D05284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4024C4-C779-425D-AC36-28A24B3E3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2B38C8-5353-4444-985F-E427F9DB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41BC9-5D17-4764-AAA5-0D8C6330D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A82A71-135E-47C2-B9A9-02216F2E6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681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710696-C8B2-4E53-B4D1-CECF24DC5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31BFB-F516-4512-967D-ED8413AB7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0FBBB-F6B3-4493-BD0E-A3F4657D10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D9DF2-805F-42C2-AD46-567D10E91197}" type="datetimeFigureOut">
              <a:rPr lang="it-IT" smtClean="0"/>
              <a:t>27/04/2020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EF165-0E20-4BE7-B56B-F108A8BDDF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7F43C-5215-445B-BBD4-0D0C76CED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A3BA8-45C6-4F9A-93D8-E8CF0E87693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482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8.wmf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7.wmf"/><Relationship Id="rId4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9.emf"/><Relationship Id="rId5" Type="http://schemas.openxmlformats.org/officeDocument/2006/relationships/image" Target="../media/image7.wmf"/><Relationship Id="rId4" Type="http://schemas.openxmlformats.org/officeDocument/2006/relationships/oleObject" Target="../embeddings/oleObject5.bin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Relationship Id="rId5" Type="http://schemas.openxmlformats.org/officeDocument/2006/relationships/hyperlink" Target="https://spring.io/tools" TargetMode="External"/><Relationship Id="rId4" Type="http://schemas.openxmlformats.org/officeDocument/2006/relationships/image" Target="../media/image11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.spring.io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3.wmf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18.png"/><Relationship Id="rId5" Type="http://schemas.openxmlformats.org/officeDocument/2006/relationships/image" Target="../media/image15.png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openxmlformats.org/officeDocument/2006/relationships/hyperlink" Target="https://spring.io/guide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86C64A-0883-4B2D-9F0F-3EC27D9AD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1304" y="4374308"/>
            <a:ext cx="5756708" cy="195511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816"/>
              </a:spcAft>
            </a:pPr>
            <a:r>
              <a:rPr lang="it-IT" sz="2800" dirty="0"/>
              <a:t>Corso Nuove Tecnologie</a:t>
            </a:r>
          </a:p>
          <a:p>
            <a:pPr>
              <a:spcAft>
                <a:spcPts val="816"/>
              </a:spcAft>
            </a:pPr>
            <a:r>
              <a:rPr lang="it-IT" sz="2400" b="1" dirty="0">
                <a:latin typeface="Arial" panose="020B0604020202020204" pitchFamily="34" charset="0"/>
              </a:rPr>
              <a:t>Microservices</a:t>
            </a:r>
          </a:p>
          <a:p>
            <a:pPr>
              <a:spcAft>
                <a:spcPts val="816"/>
              </a:spcAft>
            </a:pP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  <a:t>Christian Melchiorre </a:t>
            </a:r>
            <a:br>
              <a:rPr lang="it-IT" sz="2400" b="1" spc="-1" dirty="0">
                <a:solidFill>
                  <a:srgbClr val="1C4587"/>
                </a:solidFill>
                <a:uFill>
                  <a:solidFill>
                    <a:srgbClr val="FFFFFF"/>
                  </a:solidFill>
                </a:uFill>
                <a:latin typeface="Sniglet"/>
              </a:rPr>
            </a:br>
            <a:endParaRPr lang="it-IT" sz="2400" dirty="0"/>
          </a:p>
          <a:p>
            <a:pPr>
              <a:spcAft>
                <a:spcPts val="816"/>
              </a:spcAft>
            </a:pPr>
            <a:endParaRPr lang="it-IT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E12E83-DD5C-45FE-8646-608066162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22066">
              <a:defRPr/>
            </a:pPr>
            <a:r>
              <a:rPr lang="en-US">
                <a:solidFill>
                  <a:srgbClr val="FFFFFF"/>
                </a:solidFill>
              </a:rPr>
              <a:t>All rights reserved algoWatt S.p.A.</a:t>
            </a:r>
            <a:endParaRPr lang="it-IT" sz="952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110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2DD30650-8385-42CA-B8F0-E7729104866D}"/>
              </a:ext>
            </a:extLst>
          </p:cNvPr>
          <p:cNvGrpSpPr/>
          <p:nvPr/>
        </p:nvGrpSpPr>
        <p:grpSpPr>
          <a:xfrm>
            <a:off x="983661" y="777240"/>
            <a:ext cx="10224677" cy="4865576"/>
            <a:chOff x="870043" y="442583"/>
            <a:chExt cx="10803798" cy="5061647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000AD46-CC29-4EE7-B417-ABFE15158AF8}"/>
                </a:ext>
              </a:extLst>
            </p:cNvPr>
            <p:cNvGrpSpPr/>
            <p:nvPr/>
          </p:nvGrpSpPr>
          <p:grpSpPr>
            <a:xfrm>
              <a:off x="870043" y="442583"/>
              <a:ext cx="10803798" cy="3297846"/>
              <a:chOff x="-2575560" y="1498938"/>
              <a:chExt cx="14027607" cy="4281909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21F4067-4B9C-44F8-A052-99281E26776F}"/>
                  </a:ext>
                </a:extLst>
              </p:cNvPr>
              <p:cNvSpPr/>
              <p:nvPr/>
            </p:nvSpPr>
            <p:spPr>
              <a:xfrm>
                <a:off x="4587241" y="1498938"/>
                <a:ext cx="6864806" cy="34504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it-IT" sz="2000" b="1" dirty="0"/>
                  <a:t>SPRING CLOUD</a:t>
                </a:r>
              </a:p>
              <a:p>
                <a:pPr algn="ctr"/>
                <a:endParaRPr lang="it-IT" sz="2000" dirty="0"/>
              </a:p>
              <a:p>
                <a:pPr algn="ctr"/>
                <a:r>
                  <a:rPr lang="it-IT" sz="2000" dirty="0"/>
                  <a:t>Released March 2015</a:t>
                </a:r>
              </a:p>
              <a:p>
                <a:pPr marL="182563" indent="-182563" algn="ctr"/>
                <a:r>
                  <a:rPr lang="it-IT" sz="2000" dirty="0"/>
                  <a:t>Build common distributed systems patters</a:t>
                </a:r>
              </a:p>
              <a:p>
                <a:pPr algn="ctr"/>
                <a:r>
                  <a:rPr lang="it-IT" sz="2000" dirty="0"/>
                  <a:t>Open source software</a:t>
                </a:r>
              </a:p>
              <a:p>
                <a:pPr algn="ctr"/>
                <a:r>
                  <a:rPr lang="it-IT" sz="2000" dirty="0"/>
                  <a:t>Optimized for Spring apps</a:t>
                </a:r>
              </a:p>
              <a:p>
                <a:pPr algn="ctr"/>
                <a:r>
                  <a:rPr lang="it-IT" sz="2000" dirty="0"/>
                  <a:t>Run anywhere</a:t>
                </a:r>
              </a:p>
              <a:p>
                <a:pPr algn="ctr"/>
                <a:r>
                  <a:rPr lang="it-IT" sz="2000" dirty="0"/>
                  <a:t>Includes NetflixOSS technology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BA37FF3-D0D2-46EA-B57C-C0ED18149C1C}"/>
                  </a:ext>
                </a:extLst>
              </p:cNvPr>
              <p:cNvSpPr/>
              <p:nvPr/>
            </p:nvSpPr>
            <p:spPr>
              <a:xfrm>
                <a:off x="-2575560" y="1498938"/>
                <a:ext cx="7238999" cy="428190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b="1" dirty="0"/>
                  <a:t>SPRING BOOT</a:t>
                </a:r>
              </a:p>
              <a:p>
                <a:pPr algn="ctr"/>
                <a:endParaRPr lang="en-US" sz="2000" dirty="0"/>
              </a:p>
              <a:p>
                <a:pPr algn="ctr"/>
                <a:r>
                  <a:rPr lang="en-US" sz="2000" dirty="0"/>
                  <a:t>Offers opinionated runtime for Spring</a:t>
                </a:r>
              </a:p>
              <a:p>
                <a:pPr algn="ctr"/>
                <a:r>
                  <a:rPr lang="it-IT" sz="2000" dirty="0"/>
                  <a:t>Convention, not configuration</a:t>
                </a:r>
              </a:p>
              <a:p>
                <a:pPr algn="ctr"/>
                <a:r>
                  <a:rPr lang="it-IT" sz="2000" dirty="0"/>
                  <a:t>“Opinions” can be overridden</a:t>
                </a:r>
              </a:p>
              <a:p>
                <a:pPr algn="ctr"/>
                <a:r>
                  <a:rPr lang="it-IT" sz="2000" dirty="0"/>
                  <a:t>Handles boilerplate setup</a:t>
                </a:r>
              </a:p>
              <a:p>
                <a:pPr algn="ctr"/>
                <a:r>
                  <a:rPr lang="it-IT" sz="2000" dirty="0"/>
                  <a:t>Simple dependency management</a:t>
                </a:r>
              </a:p>
              <a:p>
                <a:pPr algn="ctr"/>
                <a:r>
                  <a:rPr lang="en-US" sz="2000" dirty="0"/>
                  <a:t>Embeds app server in executable JAR</a:t>
                </a:r>
              </a:p>
              <a:p>
                <a:pPr algn="ctr"/>
                <a:r>
                  <a:rPr lang="en-US" sz="2000" dirty="0"/>
                  <a:t>Built in endpoints for health metrics</a:t>
                </a:r>
                <a:endParaRPr lang="it-IT" sz="2000" dirty="0"/>
              </a:p>
              <a:p>
                <a:pPr algn="ctr"/>
                <a:endParaRPr lang="it-IT" sz="2000" b="1" dirty="0"/>
              </a:p>
            </p:txBody>
          </p:sp>
        </p:grpSp>
        <p:graphicFrame>
          <p:nvGraphicFramePr>
            <p:cNvPr id="11" name="Object 10">
              <a:extLst>
                <a:ext uri="{FF2B5EF4-FFF2-40B4-BE49-F238E27FC236}">
                  <a16:creationId xmlns:a16="http://schemas.microsoft.com/office/drawing/2014/main" id="{04049FB5-AF2C-4641-8FC6-B6A2FDCE620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54496133"/>
                </p:ext>
              </p:extLst>
            </p:nvPr>
          </p:nvGraphicFramePr>
          <p:xfrm>
            <a:off x="7975826" y="3907581"/>
            <a:ext cx="2108885" cy="138559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2" r:id="rId4" imgW="3072960" imgH="2018880" progId="">
                    <p:embed/>
                  </p:oleObj>
                </mc:Choice>
                <mc:Fallback>
                  <p:oleObj r:id="rId4" imgW="3072960" imgH="2018880" progId="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7975826" y="3907581"/>
                          <a:ext cx="2108885" cy="138559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Object 11">
              <a:extLst>
                <a:ext uri="{FF2B5EF4-FFF2-40B4-BE49-F238E27FC236}">
                  <a16:creationId xmlns:a16="http://schemas.microsoft.com/office/drawing/2014/main" id="{319BA8DB-7D6C-4A1B-BE9D-1399D3AEEC5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16564658"/>
                </p:ext>
              </p:extLst>
            </p:nvPr>
          </p:nvGraphicFramePr>
          <p:xfrm>
            <a:off x="2191557" y="3740429"/>
            <a:ext cx="3355742" cy="17638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3" r:id="rId6" imgW="4710960" imgH="2476080" progId="">
                    <p:embed/>
                  </p:oleObj>
                </mc:Choice>
                <mc:Fallback>
                  <p:oleObj r:id="rId6" imgW="4710960" imgH="2476080" progId="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2191557" y="3740429"/>
                          <a:ext cx="3355742" cy="17638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849092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4DE64C2-AC5E-4E2A-9EEB-A89BF75A72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7940124"/>
              </p:ext>
            </p:extLst>
          </p:nvPr>
        </p:nvGraphicFramePr>
        <p:xfrm>
          <a:off x="850549" y="384544"/>
          <a:ext cx="1995841" cy="13319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8" r:id="rId4" imgW="3072960" imgH="2018880" progId="">
                  <p:embed/>
                </p:oleObj>
              </mc:Choice>
              <mc:Fallback>
                <p:oleObj r:id="rId4" imgW="3072960" imgH="2018880" progId="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4049FB5-AF2C-4641-8FC6-B6A2FDCE62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0549" y="384544"/>
                        <a:ext cx="1995841" cy="13319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3F7D8EE3-86E5-4914-B025-35EA2561E5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4953" y="1507703"/>
            <a:ext cx="9299743" cy="416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43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BF5B5-B982-4514-A897-0C583AF95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619394"/>
            <a:ext cx="10515601" cy="537894"/>
          </a:xfrm>
        </p:spPr>
        <p:txBody>
          <a:bodyPr/>
          <a:lstStyle/>
          <a:p>
            <a:r>
              <a:rPr lang="it-IT" dirty="0"/>
              <a:t>Test environment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2EA54F-4231-4350-85DC-EA60884BA51A}"/>
              </a:ext>
            </a:extLst>
          </p:cNvPr>
          <p:cNvSpPr/>
          <p:nvPr/>
        </p:nvSpPr>
        <p:spPr>
          <a:xfrm>
            <a:off x="975360" y="1157288"/>
            <a:ext cx="3982693" cy="23537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49" dirty="0"/>
              <a:t>vagrant virtual machine with :</a:t>
            </a:r>
          </a:p>
          <a:p>
            <a:endParaRPr lang="it-IT" sz="2449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49" dirty="0"/>
              <a:t>java 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49" dirty="0"/>
              <a:t>maven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49" dirty="0"/>
              <a:t>git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49" dirty="0"/>
              <a:t>docker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AF8037-8D79-452F-9A35-3949AD12E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186" y="2293620"/>
            <a:ext cx="7050238" cy="380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87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920D75F-891A-4D7C-A622-40B63DA3C6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7953133"/>
              </p:ext>
            </p:extLst>
          </p:nvPr>
        </p:nvGraphicFramePr>
        <p:xfrm>
          <a:off x="635886" y="505142"/>
          <a:ext cx="9158346" cy="5240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3" r:id="rId3" imgW="14171400" imgH="8088840" progId="">
                  <p:embed/>
                </p:oleObj>
              </mc:Choice>
              <mc:Fallback>
                <p:oleObj r:id="rId3" imgW="14171400" imgH="8088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886" y="505142"/>
                        <a:ext cx="9158346" cy="5240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58D58512-BDAB-4520-98D6-593D5F1B3024}"/>
              </a:ext>
            </a:extLst>
          </p:cNvPr>
          <p:cNvSpPr/>
          <p:nvPr/>
        </p:nvSpPr>
        <p:spPr>
          <a:xfrm>
            <a:off x="8475078" y="2146378"/>
            <a:ext cx="3081036" cy="46923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none">
            <a:spAutoFit/>
          </a:bodyPr>
          <a:lstStyle/>
          <a:p>
            <a:r>
              <a:rPr lang="it-IT" sz="2449" dirty="0">
                <a:hlinkClick r:id="rId5"/>
              </a:rPr>
              <a:t>https://spring.io/tools</a:t>
            </a:r>
            <a:endParaRPr lang="it-IT" sz="2449" dirty="0"/>
          </a:p>
        </p:txBody>
      </p:sp>
    </p:spTree>
    <p:extLst>
      <p:ext uri="{BB962C8B-B14F-4D97-AF65-F5344CB8AC3E}">
        <p14:creationId xmlns:p14="http://schemas.microsoft.com/office/powerpoint/2010/main" val="4123565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2896543-83A5-437F-A55A-A2DD47ED9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74" y="307688"/>
            <a:ext cx="11285852" cy="624262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0B272AA-6450-43BC-8EEF-CE23EBEC4FA5}"/>
              </a:ext>
            </a:extLst>
          </p:cNvPr>
          <p:cNvSpPr/>
          <p:nvPr/>
        </p:nvSpPr>
        <p:spPr>
          <a:xfrm>
            <a:off x="8808834" y="4785360"/>
            <a:ext cx="3047886" cy="46923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none">
            <a:spAutoFit/>
          </a:bodyPr>
          <a:lstStyle/>
          <a:p>
            <a:r>
              <a:rPr lang="it-IT" sz="2449" dirty="0">
                <a:hlinkClick r:id="rId3"/>
              </a:rPr>
              <a:t>https://start.spring.io/</a:t>
            </a:r>
            <a:endParaRPr lang="it-IT" sz="2449" dirty="0"/>
          </a:p>
        </p:txBody>
      </p:sp>
    </p:spTree>
    <p:extLst>
      <p:ext uri="{BB962C8B-B14F-4D97-AF65-F5344CB8AC3E}">
        <p14:creationId xmlns:p14="http://schemas.microsoft.com/office/powerpoint/2010/main" val="3800536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DEDF27-C2C2-4506-B9E5-471CECD3A6B3}"/>
              </a:ext>
            </a:extLst>
          </p:cNvPr>
          <p:cNvSpPr/>
          <p:nvPr/>
        </p:nvSpPr>
        <p:spPr>
          <a:xfrm>
            <a:off x="640080" y="406458"/>
            <a:ext cx="10957560" cy="501675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import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org.springframework.boot.SpringApplication;</a:t>
            </a:r>
          </a:p>
          <a:p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import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org.springframework.boot.autoconfigure.SpringBootApplication;</a:t>
            </a:r>
          </a:p>
          <a:p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import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org.springframework.web.bind.annotation.RequestMapping;</a:t>
            </a:r>
          </a:p>
          <a:p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import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org.springframework.web.bind.annotation.RequestMethod;</a:t>
            </a:r>
          </a:p>
          <a:p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import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org.springframework.web.bind.annotation.RestController;</a:t>
            </a:r>
          </a:p>
          <a:p>
            <a:b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SpringBootApplication</a:t>
            </a:r>
            <a:endParaRPr lang="it-IT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RestController</a:t>
            </a:r>
            <a:endParaRPr lang="it-IT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SpringcloudM1StartupApplication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b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[] 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SpringApplication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600" dirty="0">
                <a:solidFill>
                  <a:srgbClr val="DCDCAA"/>
                </a:solidFill>
                <a:latin typeface="Consolas" panose="020B0609020204030204" pitchFamily="49" charset="0"/>
              </a:rPr>
              <a:t>run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SpringcloudM1StartupApplication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, args);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@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RequestMapping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(value=</a:t>
            </a:r>
            <a:r>
              <a:rPr lang="it-IT" sz="1600" dirty="0">
                <a:solidFill>
                  <a:srgbClr val="CE9178"/>
                </a:solidFill>
                <a:latin typeface="Consolas" panose="020B0609020204030204" pitchFamily="49" charset="0"/>
              </a:rPr>
              <a:t>"/greeting"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, method=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RequestMethod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GET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DCDCAA"/>
                </a:solidFill>
                <a:latin typeface="Consolas" panose="020B0609020204030204" pitchFamily="49" charset="0"/>
              </a:rPr>
              <a:t>SayHello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(){        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6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CE9178"/>
                </a:solidFill>
                <a:latin typeface="Consolas" panose="020B0609020204030204" pitchFamily="49" charset="0"/>
              </a:rPr>
              <a:t>"Hi, from Spring Boot!"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endParaRPr lang="it-IT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it-IT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290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506542B-8034-489B-BFA6-695DD1EF2959}"/>
              </a:ext>
            </a:extLst>
          </p:cNvPr>
          <p:cNvSpPr/>
          <p:nvPr/>
        </p:nvSpPr>
        <p:spPr>
          <a:xfrm>
            <a:off x="1146504" y="1378910"/>
            <a:ext cx="6615914" cy="4692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49" dirty="0">
                <a:solidFill>
                  <a:srgbClr val="50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http://192.168.33.22:8080/greeting</a:t>
            </a:r>
            <a:endParaRPr lang="it-IT" sz="2449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028C67-1DAB-4235-B803-8D87FAEF310F}"/>
              </a:ext>
            </a:extLst>
          </p:cNvPr>
          <p:cNvSpPr/>
          <p:nvPr/>
        </p:nvSpPr>
        <p:spPr>
          <a:xfrm>
            <a:off x="1146504" y="2034287"/>
            <a:ext cx="6237605" cy="4692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49" dirty="0">
                <a:solidFill>
                  <a:srgbClr val="50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http://192.168.33.22:8080/health</a:t>
            </a:r>
            <a:endParaRPr lang="it-IT" sz="2449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DCAC8C-D063-4A36-AD02-3E877D24F6F7}"/>
              </a:ext>
            </a:extLst>
          </p:cNvPr>
          <p:cNvSpPr/>
          <p:nvPr/>
        </p:nvSpPr>
        <p:spPr>
          <a:xfrm>
            <a:off x="1146504" y="2689664"/>
            <a:ext cx="6048451" cy="4692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49" dirty="0">
                <a:solidFill>
                  <a:srgbClr val="50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http://192.168.33.22:8080/beans</a:t>
            </a:r>
            <a:endParaRPr lang="it-IT" sz="2449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6FFC80-6556-4187-936A-F1FF376EDA7C}"/>
              </a:ext>
            </a:extLst>
          </p:cNvPr>
          <p:cNvSpPr/>
          <p:nvPr/>
        </p:nvSpPr>
        <p:spPr>
          <a:xfrm>
            <a:off x="1146504" y="3345041"/>
            <a:ext cx="6426759" cy="4692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49" dirty="0">
                <a:solidFill>
                  <a:srgbClr val="50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http://192.168.33.22:8080/metrics</a:t>
            </a:r>
            <a:endParaRPr lang="it-IT" sz="2449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1ED65F-3691-48D4-9DD6-DC12DDEDD9CE}"/>
              </a:ext>
            </a:extLst>
          </p:cNvPr>
          <p:cNvSpPr/>
          <p:nvPr/>
        </p:nvSpPr>
        <p:spPr>
          <a:xfrm>
            <a:off x="1146504" y="4000418"/>
            <a:ext cx="6615914" cy="4692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49" dirty="0">
                <a:solidFill>
                  <a:srgbClr val="50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http://192.168.33.22:8080/mappings</a:t>
            </a:r>
            <a:endParaRPr lang="it-IT" sz="2449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421BC05-197B-497A-9C45-22F10FEA488D}"/>
              </a:ext>
            </a:extLst>
          </p:cNvPr>
          <p:cNvSpPr/>
          <p:nvPr/>
        </p:nvSpPr>
        <p:spPr>
          <a:xfrm>
            <a:off x="1146504" y="4655793"/>
            <a:ext cx="6048451" cy="4692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2449" dirty="0">
                <a:solidFill>
                  <a:srgbClr val="505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http://192.168.33.22:8080/trace</a:t>
            </a:r>
            <a:endParaRPr lang="it-IT" sz="2449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D0AFBE-B445-4712-9944-AC43382F39DD}"/>
              </a:ext>
            </a:extLst>
          </p:cNvPr>
          <p:cNvSpPr txBox="1"/>
          <p:nvPr/>
        </p:nvSpPr>
        <p:spPr>
          <a:xfrm>
            <a:off x="7762418" y="5648446"/>
            <a:ext cx="3950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/>
              <a:t>* l’IP mostrato è solo a titolo di esempio</a:t>
            </a:r>
          </a:p>
        </p:txBody>
      </p:sp>
    </p:spTree>
    <p:extLst>
      <p:ext uri="{BB962C8B-B14F-4D97-AF65-F5344CB8AC3E}">
        <p14:creationId xmlns:p14="http://schemas.microsoft.com/office/powerpoint/2010/main" val="1942373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DEDF27-C2C2-4506-B9E5-471CECD3A6B3}"/>
              </a:ext>
            </a:extLst>
          </p:cNvPr>
          <p:cNvSpPr/>
          <p:nvPr/>
        </p:nvSpPr>
        <p:spPr>
          <a:xfrm>
            <a:off x="640080" y="406458"/>
            <a:ext cx="10957560" cy="4770537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>
            <a:spAutoFit/>
          </a:bodyPr>
          <a:lstStyle/>
          <a:p>
            <a:b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@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RestController</a:t>
            </a:r>
            <a:endParaRPr lang="it-IT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SendController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b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final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DESTINATION_NAME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it-IT" sz="1600" dirty="0">
                <a:solidFill>
                  <a:srgbClr val="CE9178"/>
                </a:solidFill>
                <a:latin typeface="Consolas" panose="020B0609020204030204" pitchFamily="49" charset="0"/>
              </a:rPr>
              <a:t>"&lt;DestinationName&gt;"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static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final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Logger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logger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LoggerFactory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600" dirty="0">
                <a:solidFill>
                  <a:srgbClr val="DCDCAA"/>
                </a:solidFill>
                <a:latin typeface="Consolas" panose="020B0609020204030204" pitchFamily="49" charset="0"/>
              </a:rPr>
              <a:t>getLogger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SendController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class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@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Autowired</a:t>
            </a:r>
            <a:endParaRPr lang="it-IT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JmsTemplate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jmsTemplate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@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PostMapping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CE9178"/>
                </a:solidFill>
                <a:latin typeface="Consolas" panose="020B0609020204030204" pitchFamily="49" charset="0"/>
              </a:rPr>
              <a:t>"/messages"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it-IT" sz="1600" dirty="0">
                <a:solidFill>
                  <a:srgbClr val="569CD6"/>
                </a:solidFill>
                <a:latin typeface="Consolas" panose="020B0609020204030204" pitchFamily="49" charset="0"/>
              </a:rPr>
              <a:t>public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DCDCAA"/>
                </a:solidFill>
                <a:latin typeface="Consolas" panose="020B0609020204030204" pitchFamily="49" charset="0"/>
              </a:rPr>
              <a:t>postMessage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(@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RequestParam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message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logger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600" dirty="0">
                <a:solidFill>
                  <a:srgbClr val="DCDCAA"/>
                </a:solidFill>
                <a:latin typeface="Consolas" panose="020B0609020204030204" pitchFamily="49" charset="0"/>
              </a:rPr>
              <a:t>info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it-IT" sz="1600" dirty="0">
                <a:solidFill>
                  <a:srgbClr val="CE9178"/>
                </a:solidFill>
                <a:latin typeface="Consolas" panose="020B0609020204030204" pitchFamily="49" charset="0"/>
              </a:rPr>
              <a:t>"Sending message"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600" dirty="0">
                <a:solidFill>
                  <a:srgbClr val="9CDCFE"/>
                </a:solidFill>
                <a:latin typeface="Consolas" panose="020B0609020204030204" pitchFamily="49" charset="0"/>
              </a:rPr>
              <a:t>jmsTemplate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it-IT" sz="1600" dirty="0">
                <a:solidFill>
                  <a:srgbClr val="DCDCAA"/>
                </a:solidFill>
                <a:latin typeface="Consolas" panose="020B0609020204030204" pitchFamily="49" charset="0"/>
              </a:rPr>
              <a:t>convertAndSend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(DESTINATION_NAME, </a:t>
            </a:r>
            <a:r>
              <a:rPr lang="it-IT" sz="1600" dirty="0">
                <a:solidFill>
                  <a:srgbClr val="C586C0"/>
                </a:solidFill>
                <a:latin typeface="Consolas" panose="020B0609020204030204" pitchFamily="49" charset="0"/>
              </a:rPr>
              <a:t>new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it-IT" sz="1600" dirty="0">
                <a:solidFill>
                  <a:srgbClr val="DCDCAA"/>
                </a:solidFill>
                <a:latin typeface="Consolas" panose="020B0609020204030204" pitchFamily="49" charset="0"/>
              </a:rPr>
              <a:t>User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(message));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it-IT" sz="16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message;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it-IT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it-IT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026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1E5D202-2222-4783-A087-0F4C596D6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615" y="442098"/>
            <a:ext cx="5867662" cy="538809"/>
          </a:xfrm>
        </p:spPr>
        <p:txBody>
          <a:bodyPr/>
          <a:lstStyle/>
          <a:p>
            <a:r>
              <a:rPr lang="it-IT" dirty="0"/>
              <a:t>Materiale di studio (suggerimenti)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F116C9-29D9-49C9-A13B-D6FEA00FCE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615" y="2994127"/>
            <a:ext cx="4497315" cy="11703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4F742D-9B2B-4E47-B42C-CEF0DD65B5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616" y="4328348"/>
            <a:ext cx="4497312" cy="1161362"/>
          </a:xfrm>
          <a:prstGeom prst="rect">
            <a:avLst/>
          </a:prstGeom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5DEB70F-7279-456A-907B-83F1FB4138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3452056"/>
              </p:ext>
            </p:extLst>
          </p:nvPr>
        </p:nvGraphicFramePr>
        <p:xfrm>
          <a:off x="838615" y="1632642"/>
          <a:ext cx="4497313" cy="122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2" r:id="rId6" imgW="20114280" imgH="6603120" progId="">
                  <p:embed/>
                </p:oleObj>
              </mc:Choice>
              <mc:Fallback>
                <p:oleObj r:id="rId6" imgW="20114280" imgH="66031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38615" y="1632642"/>
                        <a:ext cx="4497313" cy="122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AF22606-6676-460D-8A9A-E4F18197A1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75529" y="647044"/>
            <a:ext cx="4497312" cy="25297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5984E66-20AB-4203-821A-704B45287A69}"/>
              </a:ext>
            </a:extLst>
          </p:cNvPr>
          <p:cNvSpPr/>
          <p:nvPr/>
        </p:nvSpPr>
        <p:spPr>
          <a:xfrm>
            <a:off x="9334574" y="980907"/>
            <a:ext cx="240751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 algn="r"/>
            <a:r>
              <a:rPr lang="it-IT" dirty="0">
                <a:hlinkClick r:id="rId9"/>
              </a:rPr>
              <a:t>https://spring.io/guides</a:t>
            </a:r>
            <a:endParaRPr lang="it-IT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B965F0-FEE8-4EAE-9032-C1CE542939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14586" y="2259940"/>
            <a:ext cx="2543614" cy="32053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5DF0EA-F41C-4993-9AC1-4E646B4710F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880329" y="3640542"/>
            <a:ext cx="1927812" cy="273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9300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687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8D1FD13-B3F9-494B-B83A-12B13FAD23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1" y="0"/>
          <a:ext cx="12191040" cy="6864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8D1FD13-B3F9-494B-B83A-12B13FAD23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" y="0"/>
                        <a:ext cx="12191040" cy="6864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2300B4-541E-45F2-879D-DBC85668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8ED21C-F83E-41F7-8641-16DE8402FFF0}"/>
              </a:ext>
            </a:extLst>
          </p:cNvPr>
          <p:cNvSpPr/>
          <p:nvPr/>
        </p:nvSpPr>
        <p:spPr>
          <a:xfrm>
            <a:off x="650208" y="3278272"/>
            <a:ext cx="4879872" cy="2460672"/>
          </a:xfrm>
          <a:prstGeom prst="rect">
            <a:avLst/>
          </a:prstGeom>
          <a:solidFill>
            <a:srgbClr val="213C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it-IT" sz="3810" dirty="0">
                <a:latin typeface="Arial Black" panose="020B0A04020102020204" pitchFamily="34" charset="0"/>
              </a:rPr>
              <a:t>Introduzione al corso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B42237-EBC3-413A-9D91-FF52579900FF}"/>
              </a:ext>
            </a:extLst>
          </p:cNvPr>
          <p:cNvSpPr txBox="1"/>
          <p:nvPr/>
        </p:nvSpPr>
        <p:spPr>
          <a:xfrm>
            <a:off x="664032" y="4105647"/>
            <a:ext cx="4409857" cy="46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49" dirty="0">
                <a:solidFill>
                  <a:schemeClr val="bg1"/>
                </a:solidFill>
                <a:latin typeface="Arial" panose="020B0604020202020204" pitchFamily="34" charset="0"/>
              </a:rPr>
              <a:t>Microservices</a:t>
            </a:r>
            <a:endParaRPr lang="it-IT" sz="244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9028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5" y="1931437"/>
            <a:ext cx="10514773" cy="3803088"/>
          </a:xfrm>
        </p:spPr>
        <p:txBody>
          <a:bodyPr>
            <a:normAutofit/>
          </a:bodyPr>
          <a:lstStyle/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400" spc="-1" dirty="0">
                <a:uFill>
                  <a:solidFill>
                    <a:srgbClr val="FFFFFF"/>
                  </a:solidFill>
                </a:uFill>
                <a:ea typeface="Dosis"/>
              </a:rPr>
              <a:t>Best practices e patterns per lo sviluppo di sistemi basati su microservices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400" spc="-1" dirty="0">
                <a:uFill>
                  <a:solidFill>
                    <a:srgbClr val="FFFFFF"/>
                  </a:solidFill>
                </a:uFill>
              </a:rPr>
              <a:t>Spring cloud (java) come framework di riferimento per avere degli esempi concreti, ma l’obiettivo è vedere i diversi concetti in generale.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400" spc="-1" dirty="0">
                <a:uFill>
                  <a:solidFill>
                    <a:srgbClr val="FFFFFF"/>
                  </a:solidFill>
                </a:uFill>
              </a:rPr>
              <a:t>Questa parte del corso non include un introduzione generale alle architetture basate su microservizi, già stata svolta nelle sessioni precedenti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1E5D202-2222-4783-A087-0F4C596D6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615" y="365126"/>
            <a:ext cx="10514773" cy="538809"/>
          </a:xfrm>
        </p:spPr>
        <p:txBody>
          <a:bodyPr/>
          <a:lstStyle/>
          <a:p>
            <a:r>
              <a:rPr lang="it-IT" dirty="0"/>
              <a:t>Contenuto del corso</a:t>
            </a:r>
          </a:p>
        </p:txBody>
      </p:sp>
    </p:spTree>
    <p:extLst>
      <p:ext uri="{BB962C8B-B14F-4D97-AF65-F5344CB8AC3E}">
        <p14:creationId xmlns:p14="http://schemas.microsoft.com/office/powerpoint/2010/main" val="3982332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4EA03C43-AA38-4DE5-A31F-37BAF0612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5" y="1979873"/>
            <a:ext cx="10514773" cy="3717328"/>
          </a:xfrm>
        </p:spPr>
        <p:txBody>
          <a:bodyPr>
            <a:normAutofit fontScale="92500"/>
          </a:bodyPr>
          <a:lstStyle/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721" spc="-1" dirty="0">
                <a:uFill>
                  <a:solidFill>
                    <a:srgbClr val="FFFFFF"/>
                  </a:solidFill>
                </a:uFill>
                <a:ea typeface="Dosis"/>
              </a:rPr>
              <a:t>architetture create per venire incontro alle caratteristiche di cloud-native, dynamic environments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721" spc="-1" dirty="0">
                <a:uFill>
                  <a:solidFill>
                    <a:srgbClr val="FFFFFF"/>
                  </a:solidFill>
                </a:uFill>
                <a:ea typeface="Dosis"/>
              </a:rPr>
              <a:t>componenti esposti come servizi indipendenti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721" i="1" spc="-1" dirty="0">
                <a:uFill>
                  <a:solidFill>
                    <a:srgbClr val="FFFFFF"/>
                  </a:solidFill>
                </a:uFill>
                <a:ea typeface="Dosis"/>
              </a:rPr>
              <a:t>high cohesion:</a:t>
            </a:r>
            <a:r>
              <a:rPr lang="it-IT" sz="2721" spc="-1" dirty="0">
                <a:uFill>
                  <a:solidFill>
                    <a:srgbClr val="FFFFFF"/>
                  </a:solidFill>
                </a:uFill>
                <a:ea typeface="Dosis"/>
              </a:rPr>
              <a:t> ogni servizio esegue un compito ben definito su una parte di dominio ben definita (bounded context)</a:t>
            </a:r>
            <a:endParaRPr lang="it-IT" sz="2721" i="1" spc="-1" dirty="0">
              <a:uFill>
                <a:solidFill>
                  <a:srgbClr val="FFFFFF"/>
                </a:solidFill>
              </a:uFill>
              <a:ea typeface="Dosis"/>
            </a:endParaRP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721" i="1" spc="-1" dirty="0">
                <a:uFill>
                  <a:solidFill>
                    <a:srgbClr val="FFFFFF"/>
                  </a:solidFill>
                </a:uFill>
                <a:ea typeface="Dosis"/>
              </a:rPr>
              <a:t>loosely coupled: </a:t>
            </a:r>
            <a:r>
              <a:rPr lang="it-IT" sz="2721" spc="-1" dirty="0">
                <a:uFill>
                  <a:solidFill>
                    <a:srgbClr val="FFFFFF"/>
                  </a:solidFill>
                </a:uFill>
                <a:ea typeface="Dosis"/>
              </a:rPr>
              <a:t>la comunicazione tra servizi avviene attraverso una interfaccia ben definita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721" spc="-1" dirty="0">
                <a:uFill>
                  <a:solidFill>
                    <a:srgbClr val="FFFFFF"/>
                  </a:solidFill>
                </a:uFill>
                <a:ea typeface="Dosis"/>
              </a:rPr>
              <a:t>caratteristiche di scalability, fault-tolerance, availability, dev-ops model</a:t>
            </a:r>
          </a:p>
          <a:p>
            <a:pPr marL="96493" indent="0">
              <a:buClr>
                <a:srgbClr val="3D4965"/>
              </a:buClr>
              <a:buNone/>
            </a:pPr>
            <a:endParaRPr lang="en-US" sz="2721" dirty="0">
              <a:solidFill>
                <a:srgbClr val="FF0000"/>
              </a:solidFill>
            </a:endParaRPr>
          </a:p>
        </p:txBody>
      </p:sp>
      <p:sp>
        <p:nvSpPr>
          <p:cNvPr id="6" name="Content Placeholder 20">
            <a:extLst>
              <a:ext uri="{FF2B5EF4-FFF2-40B4-BE49-F238E27FC236}">
                <a16:creationId xmlns:a16="http://schemas.microsoft.com/office/drawing/2014/main" id="{3D13A419-6B9A-47BB-B93A-082B7C1D0DEB}"/>
              </a:ext>
            </a:extLst>
          </p:cNvPr>
          <p:cNvSpPr txBox="1">
            <a:spLocks/>
          </p:cNvSpPr>
          <p:nvPr/>
        </p:nvSpPr>
        <p:spPr>
          <a:xfrm>
            <a:off x="838612" y="563610"/>
            <a:ext cx="10514773" cy="1101071"/>
          </a:xfrm>
          <a:prstGeom prst="rect">
            <a:avLst/>
          </a:prstGeom>
        </p:spPr>
        <p:txBody>
          <a:bodyPr vert="horz" lIns="124416" tIns="62208" rIns="124416" bIns="62208" rtlCol="0">
            <a:normAutofit lnSpcReduction="10000"/>
          </a:bodyPr>
          <a:lstStyle>
            <a:lvl1pPr marL="167998" indent="-167998" algn="l" defTabSz="671993" rtl="0" eaLnBrk="1" latinLnBrk="0" hangingPunct="1">
              <a:lnSpc>
                <a:spcPct val="100000"/>
              </a:lnSpc>
              <a:spcBef>
                <a:spcPts val="73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03994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39991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175987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11983" indent="-167998" algn="l" defTabSz="671993" rtl="0" eaLnBrk="1" latinLnBrk="0" hangingPunct="1">
              <a:lnSpc>
                <a:spcPct val="10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1847980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83976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19972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5968" indent="-167998" algn="l" defTabSz="671993" rtl="0" eaLnBrk="1" latinLnBrk="0" hangingPunct="1">
              <a:lnSpc>
                <a:spcPct val="90000"/>
              </a:lnSpc>
              <a:spcBef>
                <a:spcPts val="367"/>
              </a:spcBef>
              <a:buFont typeface="Arial" panose="020B0604020202020204" pitchFamily="34" charset="0"/>
              <a:buChar char="•"/>
              <a:defRPr sz="132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6494" indent="0" algn="ctr">
              <a:buClr>
                <a:srgbClr val="3D4965"/>
              </a:buClr>
              <a:buNone/>
            </a:pPr>
            <a:r>
              <a:rPr lang="it-IT" sz="3265" i="1" spc="-1" dirty="0">
                <a:uFill>
                  <a:solidFill>
                    <a:srgbClr val="FFFFFF"/>
                  </a:solidFill>
                </a:uFill>
                <a:ea typeface="Dosis"/>
              </a:rPr>
              <a:t>«losely coupled service oriented architecture with bounded contexts»</a:t>
            </a:r>
            <a:endParaRPr lang="en-US" sz="3265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397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1E5D202-2222-4783-A087-0F4C596D6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615" y="365126"/>
            <a:ext cx="10514773" cy="538809"/>
          </a:xfrm>
        </p:spPr>
        <p:txBody>
          <a:bodyPr/>
          <a:lstStyle/>
          <a:p>
            <a:r>
              <a:rPr lang="it-IT" dirty="0"/>
              <a:t>Argomenti trattati</a:t>
            </a:r>
          </a:p>
        </p:txBody>
      </p:sp>
      <p:sp>
        <p:nvSpPr>
          <p:cNvPr id="9" name="Content Placeholder 20">
            <a:extLst>
              <a:ext uri="{FF2B5EF4-FFF2-40B4-BE49-F238E27FC236}">
                <a16:creationId xmlns:a16="http://schemas.microsoft.com/office/drawing/2014/main" id="{D1688BF7-16A3-4ACA-B493-DBC62BDCE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5" y="1306988"/>
            <a:ext cx="10514773" cy="8065611"/>
          </a:xfrm>
        </p:spPr>
        <p:txBody>
          <a:bodyPr>
            <a:noAutofit/>
          </a:bodyPr>
          <a:lstStyle/>
          <a:p>
            <a:pPr marL="96493" indent="0">
              <a:buClr>
                <a:srgbClr val="3D4965"/>
              </a:buClr>
              <a:buNone/>
            </a:pPr>
            <a:r>
              <a:rPr lang="it-IT" sz="2300" b="1" spc="-1" dirty="0">
                <a:uFill>
                  <a:solidFill>
                    <a:srgbClr val="FFFFFF"/>
                  </a:solidFill>
                </a:uFill>
                <a:ea typeface="Dosis"/>
              </a:rPr>
              <a:t>Alcune considerazioni architetturali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300" i="1" spc="-1" dirty="0">
                <a:uFill>
                  <a:solidFill>
                    <a:srgbClr val="FFFFFF"/>
                  </a:solidFill>
                </a:uFill>
                <a:ea typeface="Dosis"/>
              </a:rPr>
              <a:t>architettura «esagonale», componenti principali di un architettura a microservizi</a:t>
            </a:r>
          </a:p>
          <a:p>
            <a:pPr marL="96493" indent="0">
              <a:buClr>
                <a:srgbClr val="3D4965"/>
              </a:buClr>
              <a:buNone/>
            </a:pPr>
            <a:r>
              <a:rPr lang="it-IT" sz="2300" b="1" spc="-1" dirty="0">
                <a:uFill>
                  <a:solidFill>
                    <a:srgbClr val="FFFFFF"/>
                  </a:solidFill>
                </a:uFill>
                <a:ea typeface="Dosis"/>
              </a:rPr>
              <a:t>Service communication</a:t>
            </a:r>
          </a:p>
          <a:p>
            <a:pPr marL="553693" indent="-457200">
              <a:buClr>
                <a:srgbClr val="3D4965"/>
              </a:buClr>
            </a:pPr>
            <a:r>
              <a:rPr lang="it-IT" sz="2300" i="1" spc="-1" dirty="0">
                <a:uFill>
                  <a:solidFill>
                    <a:srgbClr val="FFFFFF"/>
                  </a:solidFill>
                </a:uFill>
              </a:rPr>
              <a:t>comunicazione sincrona (REST, gRPC, etc.) e asincrona (Message bus, RabbitMQ, Kafka, etc.)</a:t>
            </a:r>
            <a:endParaRPr lang="it-IT" sz="2300" b="1" spc="-1" dirty="0">
              <a:uFill>
                <a:solidFill>
                  <a:srgbClr val="FFFFFF"/>
                </a:solidFill>
              </a:uFill>
              <a:ea typeface="Dosis"/>
            </a:endParaRPr>
          </a:p>
          <a:p>
            <a:pPr marL="96493" indent="0">
              <a:buClr>
                <a:srgbClr val="3D4965"/>
              </a:buClr>
              <a:buNone/>
            </a:pPr>
            <a:r>
              <a:rPr lang="it-IT" sz="2300" b="1" spc="-1" dirty="0">
                <a:uFill>
                  <a:solidFill>
                    <a:srgbClr val="FFFFFF"/>
                  </a:solidFill>
                </a:uFill>
                <a:ea typeface="Dosis"/>
              </a:rPr>
              <a:t>Service discovery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300" i="1" spc="-1" dirty="0">
                <a:uFill>
                  <a:solidFill>
                    <a:srgbClr val="FFFFFF"/>
                  </a:solidFill>
                </a:uFill>
                <a:ea typeface="Dosis"/>
              </a:rPr>
              <a:t>service discovery, service registry</a:t>
            </a:r>
          </a:p>
          <a:p>
            <a:pPr marL="96493" indent="0">
              <a:buClr>
                <a:srgbClr val="3D4965"/>
              </a:buClr>
              <a:buNone/>
            </a:pPr>
            <a:r>
              <a:rPr lang="it-IT" sz="2300" b="1" spc="-1" dirty="0">
                <a:uFill>
                  <a:solidFill>
                    <a:srgbClr val="FFFFFF"/>
                  </a:solidFill>
                </a:uFill>
                <a:ea typeface="Dosis"/>
              </a:rPr>
              <a:t>Externalized configuration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300" i="1" spc="-1" dirty="0">
                <a:uFill>
                  <a:solidFill>
                    <a:srgbClr val="FFFFFF"/>
                  </a:solidFill>
                </a:uFill>
                <a:ea typeface="Dosis"/>
              </a:rPr>
              <a:t>configuration service</a:t>
            </a:r>
          </a:p>
        </p:txBody>
      </p:sp>
    </p:spTree>
    <p:extLst>
      <p:ext uri="{BB962C8B-B14F-4D97-AF65-F5344CB8AC3E}">
        <p14:creationId xmlns:p14="http://schemas.microsoft.com/office/powerpoint/2010/main" val="359160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1E5D202-2222-4783-A087-0F4C596D6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615" y="365126"/>
            <a:ext cx="10514773" cy="538809"/>
          </a:xfrm>
        </p:spPr>
        <p:txBody>
          <a:bodyPr/>
          <a:lstStyle/>
          <a:p>
            <a:r>
              <a:rPr lang="it-IT" dirty="0"/>
              <a:t>Argomenti trattati</a:t>
            </a:r>
          </a:p>
        </p:txBody>
      </p:sp>
      <p:sp>
        <p:nvSpPr>
          <p:cNvPr id="9" name="Content Placeholder 20">
            <a:extLst>
              <a:ext uri="{FF2B5EF4-FFF2-40B4-BE49-F238E27FC236}">
                <a16:creationId xmlns:a16="http://schemas.microsoft.com/office/drawing/2014/main" id="{D1688BF7-16A3-4ACA-B493-DBC62BDCE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5" y="1021080"/>
            <a:ext cx="10514773" cy="8183880"/>
          </a:xfrm>
        </p:spPr>
        <p:txBody>
          <a:bodyPr>
            <a:noAutofit/>
          </a:bodyPr>
          <a:lstStyle/>
          <a:p>
            <a:pPr marL="96493" indent="0">
              <a:buClr>
                <a:srgbClr val="3D4965"/>
              </a:buClr>
              <a:buNone/>
            </a:pPr>
            <a:r>
              <a:rPr lang="it-IT" sz="2300" b="1" spc="-1" dirty="0">
                <a:uFill>
                  <a:solidFill>
                    <a:srgbClr val="FFFFFF"/>
                  </a:solidFill>
                </a:uFill>
                <a:ea typeface="Dosis"/>
              </a:rPr>
              <a:t>API gateways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300" i="1" spc="-1" dirty="0">
                <a:uFill>
                  <a:solidFill>
                    <a:srgbClr val="FFFFFF"/>
                  </a:solidFill>
                </a:uFill>
                <a:ea typeface="Dosis"/>
              </a:rPr>
              <a:t>entry point al sistema di microservizi; API composition; Routing; Load balancing; Circuit breakers;</a:t>
            </a:r>
          </a:p>
          <a:p>
            <a:pPr marL="96493" indent="0">
              <a:buClr>
                <a:srgbClr val="3D4965"/>
              </a:buClr>
              <a:buNone/>
            </a:pPr>
            <a:r>
              <a:rPr lang="it-IT" sz="2300" b="1" spc="-1" dirty="0">
                <a:uFill>
                  <a:solidFill>
                    <a:srgbClr val="FFFFFF"/>
                  </a:solidFill>
                </a:uFill>
                <a:ea typeface="Dosis"/>
              </a:rPr>
              <a:t>Data consistency e transactional messaging</a:t>
            </a:r>
          </a:p>
          <a:p>
            <a:pPr marL="553693" indent="-457200">
              <a:buClr>
                <a:srgbClr val="3D4965"/>
              </a:buClr>
            </a:pPr>
            <a:r>
              <a:rPr lang="it-IT" sz="2300" i="1" spc="-1" dirty="0">
                <a:uFill>
                  <a:solidFill>
                    <a:srgbClr val="FFFFFF"/>
                  </a:solidFill>
                </a:uFill>
                <a:ea typeface="Dosis"/>
              </a:rPr>
              <a:t>Data consistency in distributed systems; Sagas pattern; Event Sourcing; CQRS</a:t>
            </a:r>
          </a:p>
          <a:p>
            <a:pPr marL="96493" indent="0">
              <a:buClr>
                <a:srgbClr val="3D4965"/>
              </a:buClr>
              <a:buNone/>
            </a:pPr>
            <a:r>
              <a:rPr lang="it-IT" sz="2300" b="1" spc="-1" dirty="0">
                <a:uFill>
                  <a:solidFill>
                    <a:srgbClr val="FFFFFF"/>
                  </a:solidFill>
                </a:uFill>
                <a:ea typeface="Dosis"/>
              </a:rPr>
              <a:t>Security issues</a:t>
            </a:r>
          </a:p>
          <a:p>
            <a:pPr marL="553693" indent="-457200">
              <a:buClr>
                <a:srgbClr val="3D4965"/>
              </a:buClr>
            </a:pPr>
            <a:r>
              <a:rPr lang="it-IT" sz="2300" i="1" spc="-1" dirty="0">
                <a:uFill>
                  <a:solidFill>
                    <a:srgbClr val="FFFFFF"/>
                  </a:solidFill>
                </a:uFill>
                <a:ea typeface="Dosis"/>
              </a:rPr>
              <a:t>Security issues; Authentication and Authorization; OAuth 2.0; OpenID Connect; JWT Tokens</a:t>
            </a:r>
          </a:p>
          <a:p>
            <a:pPr marL="96493" indent="0">
              <a:buClr>
                <a:srgbClr val="3D4965"/>
              </a:buClr>
              <a:buNone/>
            </a:pPr>
            <a:r>
              <a:rPr lang="it-IT" sz="2300" b="1" spc="-1" dirty="0">
                <a:uFill>
                  <a:solidFill>
                    <a:srgbClr val="FFFFFF"/>
                  </a:solidFill>
                </a:uFill>
                <a:ea typeface="Dosis"/>
              </a:rPr>
              <a:t>Observability e service monitoring</a:t>
            </a:r>
          </a:p>
          <a:p>
            <a:pPr marL="622066" indent="-525573">
              <a:buClr>
                <a:srgbClr val="3D4965"/>
              </a:buClr>
              <a:buFont typeface="Wingdings" panose="05000000000000000000" pitchFamily="2" charset="2"/>
              <a:buChar char="§"/>
            </a:pPr>
            <a:r>
              <a:rPr lang="it-IT" sz="2300" i="1" spc="-1" dirty="0">
                <a:uFill>
                  <a:solidFill>
                    <a:srgbClr val="FFFFFF"/>
                  </a:solidFill>
                </a:uFill>
                <a:ea typeface="Dosis"/>
              </a:rPr>
              <a:t>Health Checks, Log aggregation, Distributed tracing</a:t>
            </a:r>
          </a:p>
        </p:txBody>
      </p:sp>
    </p:spTree>
    <p:extLst>
      <p:ext uri="{BB962C8B-B14F-4D97-AF65-F5344CB8AC3E}">
        <p14:creationId xmlns:p14="http://schemas.microsoft.com/office/powerpoint/2010/main" val="3648372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1E5D202-2222-4783-A087-0F4C596D6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615" y="365126"/>
            <a:ext cx="10514773" cy="538809"/>
          </a:xfrm>
        </p:spPr>
        <p:txBody>
          <a:bodyPr/>
          <a:lstStyle/>
          <a:p>
            <a:r>
              <a:rPr lang="it-IT" dirty="0"/>
              <a:t>Argomenti trattati</a:t>
            </a:r>
          </a:p>
        </p:txBody>
      </p:sp>
      <p:sp>
        <p:nvSpPr>
          <p:cNvPr id="9" name="Content Placeholder 20">
            <a:extLst>
              <a:ext uri="{FF2B5EF4-FFF2-40B4-BE49-F238E27FC236}">
                <a16:creationId xmlns:a16="http://schemas.microsoft.com/office/drawing/2014/main" id="{D1688BF7-16A3-4ACA-B493-DBC62BDCE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615" y="1264921"/>
            <a:ext cx="10514773" cy="4343400"/>
          </a:xfrm>
        </p:spPr>
        <p:txBody>
          <a:bodyPr>
            <a:noAutofit/>
          </a:bodyPr>
          <a:lstStyle/>
          <a:p>
            <a:pPr marL="96493" indent="0">
              <a:buClr>
                <a:srgbClr val="3D4965"/>
              </a:buClr>
              <a:buNone/>
            </a:pPr>
            <a:r>
              <a:rPr lang="it-IT" sz="2300" b="1" spc="-1" dirty="0">
                <a:uFill>
                  <a:solidFill>
                    <a:srgbClr val="FFFFFF"/>
                  </a:solidFill>
                </a:uFill>
                <a:ea typeface="Dosis"/>
              </a:rPr>
              <a:t>Microservice deployment</a:t>
            </a:r>
          </a:p>
          <a:p>
            <a:pPr marL="553693" indent="-457200">
              <a:buClr>
                <a:srgbClr val="3D4965"/>
              </a:buClr>
            </a:pPr>
            <a:r>
              <a:rPr lang="it-IT" sz="2300" i="1" spc="-1" dirty="0">
                <a:uFill>
                  <a:solidFill>
                    <a:srgbClr val="FFFFFF"/>
                  </a:solidFill>
                </a:uFill>
                <a:ea typeface="Dosis"/>
              </a:rPr>
              <a:t>Language-based packaging vs. VM per service vs. Containers; Docker and Kubernetes</a:t>
            </a:r>
          </a:p>
          <a:p>
            <a:pPr marL="96493" indent="0">
              <a:buClr>
                <a:srgbClr val="3D4965"/>
              </a:buClr>
              <a:buNone/>
            </a:pPr>
            <a:endParaRPr lang="en-US" sz="23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739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8D1FD13-B3F9-494B-B83A-12B13FAD23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81" y="0"/>
          <a:ext cx="12191040" cy="6864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5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8D1FD13-B3F9-494B-B83A-12B13FAD23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" y="0"/>
                        <a:ext cx="12191040" cy="6864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2300B4-541E-45F2-879D-DBC85668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8ED21C-F83E-41F7-8641-16DE8402FFF0}"/>
              </a:ext>
            </a:extLst>
          </p:cNvPr>
          <p:cNvSpPr/>
          <p:nvPr/>
        </p:nvSpPr>
        <p:spPr>
          <a:xfrm>
            <a:off x="650208" y="3278272"/>
            <a:ext cx="4879872" cy="2460672"/>
          </a:xfrm>
          <a:prstGeom prst="rect">
            <a:avLst/>
          </a:prstGeom>
          <a:solidFill>
            <a:srgbClr val="213C7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it-IT" sz="3810" dirty="0">
                <a:latin typeface="Arial Black" panose="020B0A04020102020204" pitchFamily="34" charset="0"/>
              </a:rPr>
              <a:t>Spring Boot e Spring Cloud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B42237-EBC3-413A-9D91-FF52579900FF}"/>
              </a:ext>
            </a:extLst>
          </p:cNvPr>
          <p:cNvSpPr txBox="1"/>
          <p:nvPr/>
        </p:nvSpPr>
        <p:spPr>
          <a:xfrm>
            <a:off x="664032" y="4006085"/>
            <a:ext cx="4409857" cy="469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49" dirty="0">
                <a:solidFill>
                  <a:schemeClr val="bg1"/>
                </a:solidFill>
                <a:latin typeface="Arial" panose="020B0604020202020204" pitchFamily="34" charset="0"/>
              </a:rPr>
              <a:t>Microservices</a:t>
            </a:r>
            <a:endParaRPr lang="it-IT" sz="2449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754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5B4FE02-72AE-4EFA-BD69-D0EA3A66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All rights reserved algoWatt S.p.A.</a:t>
            </a:r>
            <a:endParaRPr lang="it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0FD2F8-8448-4CB3-BF98-B58789984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59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35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539</Words>
  <Application>Microsoft Office PowerPoint</Application>
  <PresentationFormat>Widescreen</PresentationFormat>
  <Paragraphs>124</Paragraphs>
  <Slides>19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Arial Black</vt:lpstr>
      <vt:lpstr>Calibri</vt:lpstr>
      <vt:lpstr>Calibri Light</vt:lpstr>
      <vt:lpstr>Consolas</vt:lpstr>
      <vt:lpstr>Courier New</vt:lpstr>
      <vt:lpstr>Sniglet</vt:lpstr>
      <vt:lpstr>Wingdings</vt:lpstr>
      <vt:lpstr>Office Theme</vt:lpstr>
      <vt:lpstr>PowerPoint Presentation</vt:lpstr>
      <vt:lpstr>PowerPoint Presentation</vt:lpstr>
      <vt:lpstr>Contenuto del corso</vt:lpstr>
      <vt:lpstr>PowerPoint Presentation</vt:lpstr>
      <vt:lpstr>Argomenti trattati</vt:lpstr>
      <vt:lpstr>Argomenti trattati</vt:lpstr>
      <vt:lpstr>Argomenti trattati</vt:lpstr>
      <vt:lpstr>PowerPoint Presentation</vt:lpstr>
      <vt:lpstr>PowerPoint Presentation</vt:lpstr>
      <vt:lpstr>PowerPoint Presentation</vt:lpstr>
      <vt:lpstr>PowerPoint Presentation</vt:lpstr>
      <vt:lpstr>Test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Materiale di studio (suggerimenti)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Melchiorre</dc:creator>
  <cp:lastModifiedBy>Christian Melchiorre</cp:lastModifiedBy>
  <cp:revision>54</cp:revision>
  <dcterms:created xsi:type="dcterms:W3CDTF">2020-04-23T07:04:24Z</dcterms:created>
  <dcterms:modified xsi:type="dcterms:W3CDTF">2020-04-27T07:46:22Z</dcterms:modified>
</cp:coreProperties>
</file>

<file path=docProps/thumbnail.jpeg>
</file>